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29E2AC-D69D-4238-BAE9-90DC72A86FBF}">
  <a:tblStyle styleId="{5329E2AC-D69D-4238-BAE9-90DC72A86F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fdef8c5d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fdef8c5d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fdef8c5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fdef8c5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fdef8c5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fdef8c5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fdef8c5d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fdef8c5d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fdef8c5d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fdef8c5d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fdef8c5d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fdef8c5d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efdef8c5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efdef8c5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01040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01040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010402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010402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f010402b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f010402b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023e8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023e8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010402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010402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f010402b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f010402b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f010402b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f010402b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f010402b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f010402b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010402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f010402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010402b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010402b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f010402b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f010402b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f010402b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f010402b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f010402b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f010402b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f010402b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f010402b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efdef89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efdef89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f010402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f010402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понять насколько хорошо или плохо отработала модель?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f010402b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f010402b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010402b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010402b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мы получили красное значение?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f010402b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f010402b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f010402b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f010402b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f010402b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f010402b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f010402b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f010402b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f010402b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f010402b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f010402b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f010402b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f010402b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f010402b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efdef8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efdef8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94b213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594b213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5999407b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5999407b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999407b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999407b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5999407b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5999407b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5999407b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5999407b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5999407b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5999407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5999407b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65999407b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5999407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5999407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5999407b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5999407b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5999407b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5999407b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fdef8c5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fdef8c5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5999407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5999407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5999407b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5999407b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999407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999407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fdef8c5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fdef8c5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fdef8c5d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fdef8c5d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fdef8c5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fdef8c5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fdef8c5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fdef8c5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4630000"/>
            <a:ext cx="9144000" cy="513000"/>
            <a:chOff x="0" y="4630000"/>
            <a:chExt cx="9144000" cy="513000"/>
          </a:xfrm>
        </p:grpSpPr>
        <p:sp>
          <p:nvSpPr>
            <p:cNvPr id="9" name="Google Shape;9;p1"/>
            <p:cNvSpPr/>
            <p:nvPr/>
          </p:nvSpPr>
          <p:spPr>
            <a:xfrm>
              <a:off x="0" y="4630000"/>
              <a:ext cx="9144000" cy="513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Фатыхов Тимур		№</a:t>
              </a:r>
              <a:r>
                <a:rPr lang="en">
                  <a:solidFill>
                    <a:srgbClr val="CC0000"/>
                  </a:solidFill>
                </a:rPr>
                <a:t>space</a:t>
              </a:r>
              <a:r>
                <a:rPr lang="en">
                  <a:solidFill>
                    <a:srgbClr val="FFFFFF"/>
                  </a:solidFill>
                </a:rPr>
                <a:t>  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0" name="Google Shape;10;p1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311689" y="4678040"/>
              <a:ext cx="1389810" cy="41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13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5" Type="http://schemas.openxmlformats.org/officeDocument/2006/relationships/image" Target="../media/image3.png"/><Relationship Id="rId14" Type="http://schemas.openxmlformats.org/officeDocument/2006/relationships/image" Target="../media/image22.png"/><Relationship Id="rId17" Type="http://schemas.openxmlformats.org/officeDocument/2006/relationships/image" Target="../media/image7.png"/><Relationship Id="rId16" Type="http://schemas.openxmlformats.org/officeDocument/2006/relationships/image" Target="../media/image34.png"/><Relationship Id="rId5" Type="http://schemas.openxmlformats.org/officeDocument/2006/relationships/image" Target="../media/image35.png"/><Relationship Id="rId19" Type="http://schemas.openxmlformats.org/officeDocument/2006/relationships/image" Target="../media/image4.png"/><Relationship Id="rId6" Type="http://schemas.openxmlformats.org/officeDocument/2006/relationships/image" Target="../media/image31.png"/><Relationship Id="rId18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gif"/><Relationship Id="rId4" Type="http://schemas.openxmlformats.org/officeDocument/2006/relationships/image" Target="../media/image2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gif"/><Relationship Id="rId4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21025"/>
            <a:ext cx="85206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World Skills Russia: Билет в будущее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671176"/>
            <a:ext cx="8520600" cy="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Машинное Обучение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114475"/>
            <a:ext cx="85206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Data Science Engineer Фатыхов Тимур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1639675"/>
            <a:ext cx="852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Сбор данных и обучение модели для решения задачи классификации жестов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2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2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2"/>
          <p:cNvSpPr/>
          <p:nvPr/>
        </p:nvSpPr>
        <p:spPr>
          <a:xfrm>
            <a:off x="7727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Ленину располагается вблизи Оперного Театра”</a:t>
            </a:r>
            <a:endParaRPr sz="2000"/>
          </a:p>
        </p:txBody>
      </p:sp>
      <p:sp>
        <p:nvSpPr>
          <p:cNvPr id="191" name="Google Shape;191;p22"/>
          <p:cNvSpPr/>
          <p:nvPr/>
        </p:nvSpPr>
        <p:spPr>
          <a:xfrm>
            <a:off x="58765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</a:t>
            </a:r>
            <a:r>
              <a:rPr lang="en" sz="2000">
                <a:solidFill>
                  <a:srgbClr val="FF00FF"/>
                </a:solidFill>
              </a:rPr>
              <a:t>Ленину</a:t>
            </a:r>
            <a:r>
              <a:rPr lang="en" sz="2000"/>
              <a:t> располагается вблизи </a:t>
            </a:r>
            <a:r>
              <a:rPr lang="en" sz="2000">
                <a:solidFill>
                  <a:srgbClr val="FF00FF"/>
                </a:solidFill>
              </a:rPr>
              <a:t>Оперного Театра</a:t>
            </a:r>
            <a:r>
              <a:rPr lang="en" sz="2000"/>
              <a:t>”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?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04" name="Google Shape;204;p24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4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207" name="Google Shape;207;p24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30000" lang="en" sz="3700">
                <a:solidFill>
                  <a:srgbClr val="FFFFFF"/>
                </a:solidFill>
              </a:rPr>
              <a:t>2</a:t>
            </a:r>
            <a:r>
              <a:rPr lang="en" sz="3700">
                <a:solidFill>
                  <a:srgbClr val="FFFFFF"/>
                </a:solidFill>
              </a:rPr>
              <a:t> + 1</a:t>
            </a:r>
            <a:endParaRPr sz="3700">
              <a:solidFill>
                <a:srgbClr val="FFFFFF"/>
              </a:solidFill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5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217" name="Google Shape;217;p25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1 </a:t>
            </a:r>
            <a:r>
              <a:rPr lang="en" sz="3000">
                <a:solidFill>
                  <a:srgbClr val="FFFFFF"/>
                </a:solidFill>
              </a:rPr>
              <a:t>+ </a:t>
            </a: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2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24" name="Google Shape;224;p26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6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(3, 2)</a:t>
            </a:r>
            <a:endParaRPr sz="2400"/>
          </a:p>
        </p:txBody>
      </p:sp>
      <p:sp>
        <p:nvSpPr>
          <p:cNvPr id="227" name="Google Shape;227;p26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3442800" y="1442550"/>
            <a:ext cx="2258400" cy="22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(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11</a:t>
            </a:r>
            <a:r>
              <a:rPr baseline="-25000" lang="en" sz="3600">
                <a:solidFill>
                  <a:srgbClr val="FFFFFF"/>
                </a:solidFill>
              </a:rPr>
              <a:t> </a:t>
            </a:r>
            <a:r>
              <a:rPr lang="en" sz="3600">
                <a:solidFill>
                  <a:srgbClr val="FFFFFF"/>
                </a:solidFill>
              </a:rPr>
              <a:t>- 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12 </a:t>
            </a:r>
            <a:r>
              <a:rPr lang="en" sz="3600">
                <a:solidFill>
                  <a:srgbClr val="FFFFFF"/>
                </a:solidFill>
              </a:rPr>
              <a:t>, x</a:t>
            </a:r>
            <a:r>
              <a:rPr baseline="-25000" lang="en" sz="3600">
                <a:solidFill>
                  <a:srgbClr val="FFFFFF"/>
                </a:solidFill>
              </a:rPr>
              <a:t>21 </a:t>
            </a:r>
            <a:r>
              <a:rPr lang="en" sz="3600">
                <a:solidFill>
                  <a:srgbClr val="FFFFFF"/>
                </a:solidFill>
              </a:rPr>
              <a:t> - x</a:t>
            </a:r>
            <a:r>
              <a:rPr baseline="-25000" lang="en" sz="3600">
                <a:solidFill>
                  <a:srgbClr val="FFFFFF"/>
                </a:solidFill>
              </a:rPr>
              <a:t>22</a:t>
            </a:r>
            <a:r>
              <a:rPr lang="en" sz="3600">
                <a:solidFill>
                  <a:srgbClr val="FFFFFF"/>
                </a:solidFill>
              </a:rPr>
              <a:t>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34" name="Google Shape;234;p27"/>
          <p:cNvCxnSpPr/>
          <p:nvPr/>
        </p:nvCxnSpPr>
        <p:spPr>
          <a:xfrm>
            <a:off x="28830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57012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7"/>
          <p:cNvSpPr/>
          <p:nvPr/>
        </p:nvSpPr>
        <p:spPr>
          <a:xfrm>
            <a:off x="6261000" y="22471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sp>
        <p:nvSpPr>
          <p:cNvPr id="237" name="Google Shape;237;p27"/>
          <p:cNvSpPr/>
          <p:nvPr/>
        </p:nvSpPr>
        <p:spPr>
          <a:xfrm>
            <a:off x="1394100" y="1827300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1542000" y="2061750"/>
            <a:ext cx="1193100" cy="1020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1394250" y="206175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  25</a:t>
            </a:r>
            <a:endParaRPr sz="2400"/>
          </a:p>
        </p:txBody>
      </p:sp>
      <p:sp>
        <p:nvSpPr>
          <p:cNvPr id="240" name="Google Shape;240;p27"/>
          <p:cNvSpPr txBox="1"/>
          <p:nvPr/>
        </p:nvSpPr>
        <p:spPr>
          <a:xfrm>
            <a:off x="1394100" y="251930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198</a:t>
            </a:r>
            <a:r>
              <a:rPr lang="en" sz="2400"/>
              <a:t>  5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(x</a:t>
            </a:r>
            <a:r>
              <a:rPr baseline="-25000" lang="en" sz="2400">
                <a:solidFill>
                  <a:srgbClr val="FFFFFF"/>
                </a:solidFill>
              </a:rPr>
              <a:t>11 </a:t>
            </a:r>
            <a:r>
              <a:rPr lang="en" sz="2400">
                <a:solidFill>
                  <a:srgbClr val="FFFFFF"/>
                </a:solidFill>
              </a:rPr>
              <a:t>- x</a:t>
            </a:r>
            <a:r>
              <a:rPr baseline="-25000" lang="en" sz="2400">
                <a:solidFill>
                  <a:srgbClr val="FFFFFF"/>
                </a:solidFill>
              </a:rPr>
              <a:t>12 </a:t>
            </a:r>
            <a:r>
              <a:rPr lang="en" sz="2400">
                <a:solidFill>
                  <a:srgbClr val="FFFFFF"/>
                </a:solidFill>
              </a:rPr>
              <a:t>, x</a:t>
            </a:r>
            <a:r>
              <a:rPr baseline="-25000" lang="en" sz="2400">
                <a:solidFill>
                  <a:srgbClr val="FFFFFF"/>
                </a:solidFill>
              </a:rPr>
              <a:t>21 </a:t>
            </a:r>
            <a:r>
              <a:rPr lang="en" sz="2400">
                <a:solidFill>
                  <a:srgbClr val="FFFFFF"/>
                </a:solidFill>
              </a:rPr>
              <a:t> - x</a:t>
            </a:r>
            <a:r>
              <a:rPr baseline="-25000" lang="en" sz="2400">
                <a:solidFill>
                  <a:srgbClr val="FFFFFF"/>
                </a:solidFill>
              </a:rPr>
              <a:t>22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47" name="Google Shape;247;p28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8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58350" y="268225"/>
            <a:ext cx="1489050" cy="1488900"/>
            <a:chOff x="311700" y="1080800"/>
            <a:chExt cx="1489050" cy="1488900"/>
          </a:xfrm>
        </p:grpSpPr>
        <p:sp>
          <p:nvSpPr>
            <p:cNvPr id="251" name="Google Shape;251;p28"/>
            <p:cNvSpPr/>
            <p:nvPr/>
          </p:nvSpPr>
          <p:spPr>
            <a:xfrm>
              <a:off x="311700" y="1080800"/>
              <a:ext cx="1488900" cy="148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59600" y="1315250"/>
              <a:ext cx="1193100" cy="1020000"/>
            </a:xfrm>
            <a:prstGeom prst="bracketPair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11850" y="131525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10  25</a:t>
              </a:r>
              <a:endParaRPr sz="2400"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311700" y="177280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198  5</a:t>
              </a:r>
              <a:endParaRPr sz="2400"/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56" name="Google Shape;256;p28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8"/>
          <p:cNvCxnSpPr>
            <a:stCxn id="255" idx="2"/>
            <a:endCxn id="258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8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178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(x</a:t>
            </a:r>
            <a:r>
              <a:rPr baseline="-25000" lang="en" sz="1800">
                <a:solidFill>
                  <a:srgbClr val="FFFFFF"/>
                </a:solidFill>
              </a:rPr>
              <a:t>11 </a:t>
            </a:r>
            <a:r>
              <a:rPr lang="en" sz="1800">
                <a:solidFill>
                  <a:srgbClr val="FFFFFF"/>
                </a:solidFill>
              </a:rPr>
              <a:t>- x</a:t>
            </a:r>
            <a:r>
              <a:rPr baseline="-25000" lang="en" sz="1800">
                <a:solidFill>
                  <a:srgbClr val="FFFFFF"/>
                </a:solidFill>
              </a:rPr>
              <a:t>12 </a:t>
            </a:r>
            <a:r>
              <a:rPr lang="en" sz="1800">
                <a:solidFill>
                  <a:srgbClr val="FFFFFF"/>
                </a:solidFill>
              </a:rPr>
              <a:t>+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13</a:t>
            </a:r>
            <a:r>
              <a:rPr lang="en" sz="1800">
                <a:solidFill>
                  <a:srgbClr val="FFFFFF"/>
                </a:solidFill>
              </a:rPr>
              <a:t>,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</a:t>
            </a:r>
            <a:r>
              <a:rPr baseline="-25000" lang="en" sz="1800">
                <a:solidFill>
                  <a:srgbClr val="FFFFFF"/>
                </a:solidFill>
              </a:rPr>
              <a:t>21 </a:t>
            </a:r>
            <a:r>
              <a:rPr lang="en" sz="1800">
                <a:solidFill>
                  <a:srgbClr val="FFFFFF"/>
                </a:solidFill>
              </a:rPr>
              <a:t> - x</a:t>
            </a:r>
            <a:r>
              <a:rPr baseline="-25000" lang="en" sz="1800">
                <a:solidFill>
                  <a:srgbClr val="FFFFFF"/>
                </a:solidFill>
              </a:rPr>
              <a:t>22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23</a:t>
            </a:r>
            <a:r>
              <a:rPr baseline="-25000" lang="en" sz="1800">
                <a:solidFill>
                  <a:srgbClr val="FFFFFF"/>
                </a:solidFill>
              </a:rPr>
              <a:t>,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31 </a:t>
            </a:r>
            <a:r>
              <a:rPr lang="en" sz="1800">
                <a:solidFill>
                  <a:schemeClr val="lt1"/>
                </a:solidFill>
              </a:rPr>
              <a:t> + x</a:t>
            </a:r>
            <a:r>
              <a:rPr baseline="-25000" lang="en" sz="1800">
                <a:solidFill>
                  <a:schemeClr val="lt1"/>
                </a:solidFill>
              </a:rPr>
              <a:t>32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33,</a:t>
            </a:r>
            <a:r>
              <a:rPr lang="en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65" name="Google Shape;265;p29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9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9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(19, 107, 131)</a:t>
            </a:r>
            <a:endParaRPr sz="1800"/>
          </a:p>
        </p:txBody>
      </p:sp>
      <p:sp>
        <p:nvSpPr>
          <p:cNvPr id="268" name="Google Shape;268;p29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358500" y="2682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 25	34</a:t>
            </a:r>
            <a:endParaRPr sz="2400"/>
          </a:p>
        </p:txBody>
      </p:sp>
      <p:sp>
        <p:nvSpPr>
          <p:cNvPr id="271" name="Google Shape;271;p29"/>
          <p:cNvSpPr txBox="1"/>
          <p:nvPr/>
        </p:nvSpPr>
        <p:spPr>
          <a:xfrm>
            <a:off x="358500" y="7263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135 5  23</a:t>
            </a:r>
            <a:endParaRPr sz="2400"/>
          </a:p>
        </p:txBody>
      </p:sp>
      <p:sp>
        <p:nvSpPr>
          <p:cNvPr id="272" name="Google Shape;272;p29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chemeClr val="lt1"/>
                </a:solidFill>
              </a:rPr>
              <a:t>- x</a:t>
            </a:r>
            <a:r>
              <a:rPr baseline="-25000" lang="en" sz="2400">
                <a:solidFill>
                  <a:schemeClr val="lt1"/>
                </a:solidFill>
              </a:rPr>
              <a:t>3</a:t>
            </a:r>
            <a:endParaRPr baseline="-25000" sz="2400">
              <a:solidFill>
                <a:srgbClr val="FFFFFF"/>
              </a:solidFill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9"/>
          <p:cNvCxnSpPr>
            <a:stCxn id="272" idx="2"/>
            <a:endCxn id="275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9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sp>
        <p:nvSpPr>
          <p:cNvPr id="276" name="Google Shape;276;p29"/>
          <p:cNvSpPr txBox="1"/>
          <p:nvPr/>
        </p:nvSpPr>
        <p:spPr>
          <a:xfrm>
            <a:off x="358500" y="11844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25</a:t>
            </a:r>
            <a:r>
              <a:rPr lang="en" sz="2400"/>
              <a:t> 105 1</a:t>
            </a:r>
            <a:endParaRPr sz="2400"/>
          </a:p>
        </p:txBody>
      </p:sp>
      <p:sp>
        <p:nvSpPr>
          <p:cNvPr id="277" name="Google Shape;277;p29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r>
              <a:rPr lang="en">
                <a:solidFill>
                  <a:schemeClr val="accent5"/>
                </a:solidFill>
              </a:rPr>
              <a:t> x 3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278" name="Google Shape;278;p29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279" name="Google Shape;279;p2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1" name="Google Shape;281;p29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282" name="Google Shape;282;p29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29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4" name="Google Shape;284;p29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285" name="Google Shape;285;p2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" name="Google Shape;286;p2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7" name="Google Shape;287;p29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94" name="Google Shape;294;p30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0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297" name="Google Shape;297;p30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300" name="Google Shape;300;p30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0"/>
          <p:cNvCxnSpPr>
            <a:stCxn id="299" idx="2"/>
            <a:endCxn id="302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0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304" name="Google Shape;304;p30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30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6" name="Google Shape;306;p30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307" name="Google Shape;307;p30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8" name="Google Shape;308;p30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9" name="Google Shape;309;p30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r>
              <a:rPr lang="en">
                <a:solidFill>
                  <a:schemeClr val="accent5"/>
                </a:solidFill>
              </a:rPr>
              <a:t>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673350" y="559825"/>
            <a:ext cx="858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312" name="Google Shape;312;p30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0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4" name="Google Shape;314;p30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?</a:t>
            </a:r>
            <a:endParaRPr sz="4800"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23" name="Google Shape;323;p31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4" name="Google Shape;324;p31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5" name="Google Shape;325;p31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326" name="Google Shape;326;p31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" name="Google Shape;327;p31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8" name="Google Shape;328;p31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336" name="Google Shape;336;p32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37" name="Google Shape;337;p3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3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9" name="Google Shape;339;p32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340" name="Google Shape;340;p32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2" name="Google Shape;342;p32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343" name="Google Shape;343;p32"/>
          <p:cNvGraphicFramePr/>
          <p:nvPr/>
        </p:nvGraphicFramePr>
        <p:xfrm>
          <a:off x="2849275" y="64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{5329E2AC-D69D-4238-BAE9-90DC72A86FBF}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3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36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3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53" name="Google Shape;353;p3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3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5" name="Google Shape;355;p33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25" y="269550"/>
            <a:ext cx="800100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4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65" name="Google Shape;365;p3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6" name="Google Shape;366;p3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7" name="Google Shape;367;p34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25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18" y="269550"/>
            <a:ext cx="946407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377" name="Google Shape;377;p35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5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1.0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88" name="Google Shape;388;p36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6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7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01" name="Google Shape;401;p37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04" name="Google Shape;404;p37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7"/>
          <p:cNvCxnSpPr>
            <a:stCxn id="403" idx="2"/>
            <a:endCxn id="406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7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08" name="Google Shape;408;p3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9" name="Google Shape;409;p3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0" name="Google Shape;410;p37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11" name="Google Shape;411;p37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4" name="Google Shape;414;p37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r>
              <a:rPr lang="en">
                <a:solidFill>
                  <a:schemeClr val="accent5"/>
                </a:solidFill>
              </a:rPr>
              <a:t>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15" name="Google Shape;415;p37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16" name="Google Shape;416;p37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37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425" name="Google Shape;425;p38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8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38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28" name="Google Shape;428;p38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31" name="Google Shape;431;p38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8"/>
          <p:cNvCxnSpPr>
            <a:stCxn id="430" idx="2"/>
            <a:endCxn id="433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8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r>
              <a:rPr lang="en" sz="2400"/>
              <a:t>5</a:t>
            </a:r>
            <a:endParaRPr sz="2400"/>
          </a:p>
        </p:txBody>
      </p:sp>
      <p:grpSp>
        <p:nvGrpSpPr>
          <p:cNvPr id="434" name="Google Shape;434;p38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35" name="Google Shape;435;p3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3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7" name="Google Shape;437;p38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38" name="Google Shape;438;p38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39" name="Google Shape;439;p3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3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1" name="Google Shape;441;p38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42" name="Google Shape;442;p38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43" name="Google Shape;443;p38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4" name="Google Shape;444;p38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45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8"/>
          <p:cNvCxnSpPr>
            <a:stCxn id="433" idx="1"/>
            <a:endCxn id="447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8" name="Google Shape;4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39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455" name="Google Shape;455;p39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9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9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58" name="Google Shape;458;p39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61" name="Google Shape;461;p39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39"/>
          <p:cNvCxnSpPr>
            <a:stCxn id="460" idx="2"/>
            <a:endCxn id="463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39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65" name="Google Shape;465;p3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3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67" name="Google Shape;467;p39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68" name="Google Shape;468;p39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69" name="Google Shape;469;p3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3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1" name="Google Shape;471;p39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72" name="Google Shape;472;p39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73" name="Google Shape;473;p39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4" name="Google Shape;474;p39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75" name="Google Shape;4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39"/>
          <p:cNvCxnSpPr>
            <a:stCxn id="463" idx="1"/>
            <a:endCxn id="477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39"/>
          <p:cNvCxnSpPr/>
          <p:nvPr/>
        </p:nvCxnSpPr>
        <p:spPr>
          <a:xfrm rot="10800000">
            <a:off x="29298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9"/>
          <p:cNvSpPr/>
          <p:nvPr/>
        </p:nvSpPr>
        <p:spPr>
          <a:xfrm>
            <a:off x="1167025" y="3164000"/>
            <a:ext cx="175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D7101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f(x)</a:t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488" name="Google Shape;488;p40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0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498" name="Google Shape;498;p41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1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27" y="3368473"/>
            <a:ext cx="1298363" cy="14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75" y="2336061"/>
            <a:ext cx="996100" cy="1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1338"/>
            <a:ext cx="2619300" cy="1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763" y="2715625"/>
            <a:ext cx="912423" cy="9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088" y="509375"/>
            <a:ext cx="996100" cy="108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925" y="3086275"/>
            <a:ext cx="1185050" cy="12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525" y="207625"/>
            <a:ext cx="2117074" cy="6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4925" y="174350"/>
            <a:ext cx="1027425" cy="10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7175" y="3598286"/>
            <a:ext cx="958824" cy="9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1250" y="2243623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83725" y="2154460"/>
            <a:ext cx="1085525" cy="99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85525" y="1423625"/>
            <a:ext cx="912425" cy="9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7360" y="3516175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26250" y="1786668"/>
            <a:ext cx="1810453" cy="78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96500" y="2590626"/>
            <a:ext cx="879600" cy="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2727" y="285950"/>
            <a:ext cx="2619299" cy="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33908" y="3325238"/>
            <a:ext cx="2178366" cy="16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25929" y="1118875"/>
            <a:ext cx="2329370" cy="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507" name="Google Shape;507;p42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508" name="Google Shape;508;p42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2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/>
          <p:nvPr/>
        </p:nvSpPr>
        <p:spPr>
          <a:xfrm>
            <a:off x="4873500" y="2342700"/>
            <a:ext cx="458100" cy="4581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3827550" y="2228850"/>
            <a:ext cx="610200" cy="6102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2"/>
          <p:cNvCxnSpPr>
            <a:stCxn id="514" idx="2"/>
            <a:endCxn id="511" idx="0"/>
          </p:cNvCxnSpPr>
          <p:nvPr/>
        </p:nvCxnSpPr>
        <p:spPr>
          <a:xfrm flipH="1">
            <a:off x="5102600" y="916325"/>
            <a:ext cx="865500" cy="1426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42"/>
          <p:cNvCxnSpPr>
            <a:stCxn id="516" idx="0"/>
            <a:endCxn id="512" idx="4"/>
          </p:cNvCxnSpPr>
          <p:nvPr/>
        </p:nvCxnSpPr>
        <p:spPr>
          <a:xfrm flipH="1" rot="10800000">
            <a:off x="3706500" y="2839125"/>
            <a:ext cx="426300" cy="964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2"/>
          <p:cNvSpPr/>
          <p:nvPr/>
        </p:nvSpPr>
        <p:spPr>
          <a:xfrm>
            <a:off x="5102600" y="34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Вектор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2841000" y="380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Матрица</a:t>
            </a:r>
            <a:endParaRPr sz="2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1602600" y="1888950"/>
            <a:ext cx="5938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prediction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true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4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0.006692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r>
              <a:rPr lang="en" sz="3600"/>
              <a:t> = 0.98666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353400" y="1888950"/>
            <a:ext cx="8437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Loss(W,x,a)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</a:t>
            </a:r>
            <a:r>
              <a:rPr lang="en" sz="3600"/>
              <a:t> = (x-1)</a:t>
            </a:r>
            <a:r>
              <a:rPr baseline="30000" lang="en" sz="3600"/>
              <a:t>2</a:t>
            </a:r>
            <a:endParaRPr baseline="30000" sz="3600"/>
          </a:p>
        </p:txBody>
      </p:sp>
      <p:pic>
        <p:nvPicPr>
          <p:cNvPr id="547" name="Google Shape;5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7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112475" y="15684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pic>
        <p:nvPicPr>
          <p:cNvPr id="555" name="Google Shape;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48"/>
          <p:cNvCxnSpPr>
            <a:endCxn id="556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8" name="Google Shape;558;p48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8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9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49"/>
          <p:cNvCxnSpPr>
            <a:endCxn id="566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8" name="Google Shape;568;p49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6784925" y="33808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?</a:t>
            </a:r>
            <a:endParaRPr baseline="30000" sz="4800">
              <a:solidFill>
                <a:srgbClr val="FF0000"/>
              </a:solidFill>
            </a:endParaRPr>
          </a:p>
        </p:txBody>
      </p:sp>
      <p:cxnSp>
        <p:nvCxnSpPr>
          <p:cNvPr id="570" name="Google Shape;570;p49"/>
          <p:cNvCxnSpPr/>
          <p:nvPr/>
        </p:nvCxnSpPr>
        <p:spPr>
          <a:xfrm rot="10800000">
            <a:off x="6891725" y="3522100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49"/>
          <p:cNvCxnSpPr/>
          <p:nvPr/>
        </p:nvCxnSpPr>
        <p:spPr>
          <a:xfrm>
            <a:off x="7386725" y="3534700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49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573" name="Google Shape;573;p49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50"/>
          <p:cNvCxnSpPr>
            <a:endCxn id="580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50"/>
          <p:cNvCxnSpPr/>
          <p:nvPr/>
        </p:nvCxnSpPr>
        <p:spPr>
          <a:xfrm rot="10800000">
            <a:off x="6891725" y="3531275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0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50"/>
          <p:cNvCxnSpPr/>
          <p:nvPr/>
        </p:nvCxnSpPr>
        <p:spPr>
          <a:xfrm rot="10800000">
            <a:off x="6891725" y="2802875"/>
            <a:ext cx="0" cy="72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5" name="Google Shape;585;p50"/>
          <p:cNvSpPr/>
          <p:nvPr/>
        </p:nvSpPr>
        <p:spPr>
          <a:xfrm>
            <a:off x="6783725" y="2743850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 txBox="1"/>
          <p:nvPr/>
        </p:nvSpPr>
        <p:spPr>
          <a:xfrm>
            <a:off x="6586100" y="36856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Δx</a:t>
            </a:r>
            <a:endParaRPr baseline="30000" sz="3600">
              <a:solidFill>
                <a:srgbClr val="FF0000"/>
              </a:solidFill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588" name="Google Shape;588;p50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  <p:sp>
        <p:nvSpPr>
          <p:cNvPr id="589" name="Google Shape;589;p50"/>
          <p:cNvSpPr txBox="1"/>
          <p:nvPr/>
        </p:nvSpPr>
        <p:spPr>
          <a:xfrm>
            <a:off x="112475" y="23679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f(1.88) = 0.77</a:t>
            </a:r>
            <a:endParaRPr baseline="30000"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1299150" y="471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W*x*a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0.98666</a:t>
            </a:r>
            <a:endParaRPr sz="1800"/>
          </a:p>
        </p:txBody>
      </p:sp>
      <p:cxnSp>
        <p:nvCxnSpPr>
          <p:cNvPr id="596" name="Google Shape;596;p51"/>
          <p:cNvCxnSpPr>
            <a:stCxn id="595" idx="2"/>
            <a:endCxn id="597" idx="0"/>
          </p:cNvCxnSpPr>
          <p:nvPr/>
        </p:nvCxnSpPr>
        <p:spPr>
          <a:xfrm>
            <a:off x="3462600" y="9534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1"/>
          <p:cNvSpPr txBox="1"/>
          <p:nvPr/>
        </p:nvSpPr>
        <p:spPr>
          <a:xfrm>
            <a:off x="2816550" y="1308850"/>
            <a:ext cx="129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b="1" lang="en" sz="1800">
                <a:solidFill>
                  <a:schemeClr val="dk1"/>
                </a:solidFill>
              </a:rPr>
              <a:t>ΔW, Δa)</a:t>
            </a:r>
            <a:endParaRPr sz="1800"/>
          </a:p>
        </p:txBody>
      </p:sp>
      <p:cxnSp>
        <p:nvCxnSpPr>
          <p:cNvPr id="598" name="Google Shape;598;p51"/>
          <p:cNvCxnSpPr>
            <a:stCxn id="597" idx="2"/>
            <a:endCxn id="599" idx="0"/>
          </p:cNvCxnSpPr>
          <p:nvPr/>
        </p:nvCxnSpPr>
        <p:spPr>
          <a:xfrm>
            <a:off x="3462600" y="17912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1"/>
          <p:cNvSpPr txBox="1"/>
          <p:nvPr/>
        </p:nvSpPr>
        <p:spPr>
          <a:xfrm>
            <a:off x="2619750" y="21466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</a:t>
            </a:r>
            <a:r>
              <a:rPr lang="en" sz="1800"/>
              <a:t> = </a:t>
            </a:r>
            <a:r>
              <a:rPr lang="en" sz="1800">
                <a:solidFill>
                  <a:srgbClr val="FF0000"/>
                </a:solidFill>
              </a:rPr>
              <a:t>W</a:t>
            </a:r>
            <a:r>
              <a:rPr lang="en" sz="1800"/>
              <a:t> + </a:t>
            </a:r>
            <a:r>
              <a:rPr b="1" lang="en" sz="1800"/>
              <a:t>ΔW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a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>
                <a:solidFill>
                  <a:schemeClr val="dk1"/>
                </a:solidFill>
              </a:rPr>
              <a:t>Δa</a:t>
            </a:r>
            <a:endParaRPr b="1" sz="1800"/>
          </a:p>
        </p:txBody>
      </p:sp>
      <p:sp>
        <p:nvSpPr>
          <p:cNvPr id="600" name="Google Shape;600;p51"/>
          <p:cNvSpPr/>
          <p:nvPr/>
        </p:nvSpPr>
        <p:spPr>
          <a:xfrm>
            <a:off x="2985792" y="3248825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*x*</a:t>
            </a:r>
            <a:r>
              <a:rPr lang="en" sz="1800" u="sng">
                <a:solidFill>
                  <a:schemeClr val="lt1"/>
                </a:solidFill>
              </a:rPr>
              <a:t>a</a:t>
            </a:r>
            <a:endParaRPr sz="1800" u="sng"/>
          </a:p>
        </p:txBody>
      </p:sp>
      <p:sp>
        <p:nvSpPr>
          <p:cNvPr id="601" name="Google Shape;601;p51"/>
          <p:cNvSpPr/>
          <p:nvPr/>
        </p:nvSpPr>
        <p:spPr>
          <a:xfrm>
            <a:off x="4597729" y="3538403"/>
            <a:ext cx="10941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0.34589...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602" name="Google Shape;602;p51"/>
          <p:cNvCxnSpPr/>
          <p:nvPr/>
        </p:nvCxnSpPr>
        <p:spPr>
          <a:xfrm>
            <a:off x="2315035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51"/>
          <p:cNvCxnSpPr/>
          <p:nvPr/>
        </p:nvCxnSpPr>
        <p:spPr>
          <a:xfrm>
            <a:off x="3926972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0" y="3150024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4754475" y="4024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0.34589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0.42785</a:t>
            </a:r>
            <a:endParaRPr sz="1800"/>
          </a:p>
        </p:txBody>
      </p:sp>
      <p:cxnSp>
        <p:nvCxnSpPr>
          <p:cNvPr id="606" name="Google Shape;606;p51"/>
          <p:cNvCxnSpPr/>
          <p:nvPr/>
        </p:nvCxnSpPr>
        <p:spPr>
          <a:xfrm>
            <a:off x="3462600" y="27946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1"/>
          <p:cNvCxnSpPr>
            <a:stCxn id="601" idx="3"/>
            <a:endCxn id="605" idx="0"/>
          </p:cNvCxnSpPr>
          <p:nvPr/>
        </p:nvCxnSpPr>
        <p:spPr>
          <a:xfrm>
            <a:off x="5691829" y="3719453"/>
            <a:ext cx="1226100" cy="304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Задачи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311700" y="467125"/>
            <a:ext cx="1875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11700" y="81251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CV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(Computer Vision)</a:t>
            </a:r>
            <a:endParaRPr sz="1100"/>
          </a:p>
        </p:txBody>
      </p:sp>
      <p:sp>
        <p:nvSpPr>
          <p:cNvPr id="98" name="Google Shape;98;p16"/>
          <p:cNvSpPr/>
          <p:nvPr/>
        </p:nvSpPr>
        <p:spPr>
          <a:xfrm>
            <a:off x="311700" y="1728525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(Natural Language Processing)</a:t>
            </a:r>
            <a:endParaRPr sz="1100"/>
          </a:p>
        </p:txBody>
      </p:sp>
      <p:sp>
        <p:nvSpPr>
          <p:cNvPr id="99" name="Google Shape;99;p16"/>
          <p:cNvSpPr/>
          <p:nvPr/>
        </p:nvSpPr>
        <p:spPr>
          <a:xfrm>
            <a:off x="311700" y="264456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RL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(Reinforcement Learning)</a:t>
            </a:r>
            <a:endParaRPr sz="1100"/>
          </a:p>
        </p:txBody>
      </p:sp>
      <p:sp>
        <p:nvSpPr>
          <p:cNvPr id="100" name="Google Shape;100;p16"/>
          <p:cNvSpPr/>
          <p:nvPr/>
        </p:nvSpPr>
        <p:spPr>
          <a:xfrm>
            <a:off x="311700" y="3560588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 ML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(Machine Learning)</a:t>
            </a:r>
            <a:endParaRPr sz="1100"/>
          </a:p>
        </p:txBody>
      </p:sp>
      <p:sp>
        <p:nvSpPr>
          <p:cNvPr id="101" name="Google Shape;101;p16"/>
          <p:cNvSpPr/>
          <p:nvPr/>
        </p:nvSpPr>
        <p:spPr>
          <a:xfrm>
            <a:off x="275677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Classification</a:t>
            </a:r>
            <a:endParaRPr sz="1100"/>
          </a:p>
        </p:txBody>
      </p:sp>
      <p:sp>
        <p:nvSpPr>
          <p:cNvPr id="102" name="Google Shape;102;p16"/>
          <p:cNvSpPr/>
          <p:nvPr/>
        </p:nvSpPr>
        <p:spPr>
          <a:xfrm>
            <a:off x="411765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Segmentation</a:t>
            </a:r>
            <a:endParaRPr sz="1100"/>
          </a:p>
        </p:txBody>
      </p:sp>
      <p:sp>
        <p:nvSpPr>
          <p:cNvPr id="103" name="Google Shape;103;p16"/>
          <p:cNvSpPr/>
          <p:nvPr/>
        </p:nvSpPr>
        <p:spPr>
          <a:xfrm>
            <a:off x="547852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 Detection</a:t>
            </a:r>
            <a:endParaRPr sz="1100"/>
          </a:p>
        </p:txBody>
      </p:sp>
      <p:sp>
        <p:nvSpPr>
          <p:cNvPr id="104" name="Google Shape;104;p16"/>
          <p:cNvSpPr/>
          <p:nvPr/>
        </p:nvSpPr>
        <p:spPr>
          <a:xfrm>
            <a:off x="683940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Generating</a:t>
            </a:r>
            <a:endParaRPr sz="1100"/>
          </a:p>
        </p:txBody>
      </p:sp>
      <p:sp>
        <p:nvSpPr>
          <p:cNvPr id="105" name="Google Shape;105;p16"/>
          <p:cNvSpPr/>
          <p:nvPr/>
        </p:nvSpPr>
        <p:spPr>
          <a:xfrm>
            <a:off x="298667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Denoising</a:t>
            </a:r>
            <a:endParaRPr sz="1100"/>
          </a:p>
        </p:txBody>
      </p:sp>
      <p:sp>
        <p:nvSpPr>
          <p:cNvPr id="106" name="Google Shape;106;p16"/>
          <p:cNvSpPr/>
          <p:nvPr/>
        </p:nvSpPr>
        <p:spPr>
          <a:xfrm>
            <a:off x="435380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07" name="Google Shape;107;p16"/>
          <p:cNvSpPr/>
          <p:nvPr/>
        </p:nvSpPr>
        <p:spPr>
          <a:xfrm>
            <a:off x="572092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Instance Segmentation</a:t>
            </a:r>
            <a:endParaRPr sz="1100"/>
          </a:p>
        </p:txBody>
      </p:sp>
      <p:sp>
        <p:nvSpPr>
          <p:cNvPr id="108" name="Google Shape;108;p16"/>
          <p:cNvSpPr/>
          <p:nvPr/>
        </p:nvSpPr>
        <p:spPr>
          <a:xfrm>
            <a:off x="708805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Localization</a:t>
            </a:r>
            <a:endParaRPr sz="1100"/>
          </a:p>
        </p:txBody>
      </p:sp>
      <p:sp>
        <p:nvSpPr>
          <p:cNvPr id="109" name="Google Shape;109;p16"/>
          <p:cNvSpPr/>
          <p:nvPr/>
        </p:nvSpPr>
        <p:spPr>
          <a:xfrm>
            <a:off x="275677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Recognition</a:t>
            </a:r>
            <a:endParaRPr sz="1100"/>
          </a:p>
        </p:txBody>
      </p:sp>
      <p:sp>
        <p:nvSpPr>
          <p:cNvPr id="110" name="Google Shape;110;p16"/>
          <p:cNvSpPr/>
          <p:nvPr/>
        </p:nvSpPr>
        <p:spPr>
          <a:xfrm>
            <a:off x="411765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Dependency Parsing</a:t>
            </a:r>
            <a:endParaRPr sz="1100"/>
          </a:p>
        </p:txBody>
      </p:sp>
      <p:sp>
        <p:nvSpPr>
          <p:cNvPr id="111" name="Google Shape;111;p16"/>
          <p:cNvSpPr/>
          <p:nvPr/>
        </p:nvSpPr>
        <p:spPr>
          <a:xfrm>
            <a:off x="547852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Translation</a:t>
            </a:r>
            <a:endParaRPr sz="1100"/>
          </a:p>
        </p:txBody>
      </p:sp>
      <p:sp>
        <p:nvSpPr>
          <p:cNvPr id="112" name="Google Shape;112;p16"/>
          <p:cNvSpPr/>
          <p:nvPr/>
        </p:nvSpPr>
        <p:spPr>
          <a:xfrm>
            <a:off x="683940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Synthesis</a:t>
            </a:r>
            <a:endParaRPr sz="1100"/>
          </a:p>
        </p:txBody>
      </p:sp>
      <p:sp>
        <p:nvSpPr>
          <p:cNvPr id="113" name="Google Shape;113;p16"/>
          <p:cNvSpPr/>
          <p:nvPr/>
        </p:nvSpPr>
        <p:spPr>
          <a:xfrm>
            <a:off x="298667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Sentiment Analysis</a:t>
            </a:r>
            <a:endParaRPr sz="1100"/>
          </a:p>
        </p:txBody>
      </p:sp>
      <p:sp>
        <p:nvSpPr>
          <p:cNvPr id="114" name="Google Shape;114;p16"/>
          <p:cNvSpPr/>
          <p:nvPr/>
        </p:nvSpPr>
        <p:spPr>
          <a:xfrm>
            <a:off x="435380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Engine</a:t>
            </a:r>
            <a:endParaRPr sz="1100"/>
          </a:p>
        </p:txBody>
      </p:sp>
      <p:sp>
        <p:nvSpPr>
          <p:cNvPr id="115" name="Google Shape;115;p16"/>
          <p:cNvSpPr/>
          <p:nvPr/>
        </p:nvSpPr>
        <p:spPr>
          <a:xfrm>
            <a:off x="572092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Named Entities Recognition</a:t>
            </a:r>
            <a:endParaRPr sz="1100"/>
          </a:p>
        </p:txBody>
      </p:sp>
      <p:sp>
        <p:nvSpPr>
          <p:cNvPr id="116" name="Google Shape;116;p16"/>
          <p:cNvSpPr/>
          <p:nvPr/>
        </p:nvSpPr>
        <p:spPr>
          <a:xfrm>
            <a:off x="708805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Information Extracting</a:t>
            </a:r>
            <a:endParaRPr sz="1100"/>
          </a:p>
        </p:txBody>
      </p:sp>
      <p:sp>
        <p:nvSpPr>
          <p:cNvPr id="117" name="Google Shape;117;p16"/>
          <p:cNvSpPr/>
          <p:nvPr/>
        </p:nvSpPr>
        <p:spPr>
          <a:xfrm>
            <a:off x="2756775" y="2627400"/>
            <a:ext cx="25746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Resources Management In Computer Clusters</a:t>
            </a:r>
            <a:endParaRPr sz="1100"/>
          </a:p>
        </p:txBody>
      </p:sp>
      <p:sp>
        <p:nvSpPr>
          <p:cNvPr id="118" name="Google Shape;118;p16"/>
          <p:cNvSpPr/>
          <p:nvPr/>
        </p:nvSpPr>
        <p:spPr>
          <a:xfrm>
            <a:off x="5478488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Traffic Light Control</a:t>
            </a:r>
            <a:endParaRPr sz="1100"/>
          </a:p>
        </p:txBody>
      </p:sp>
      <p:sp>
        <p:nvSpPr>
          <p:cNvPr id="119" name="Google Shape;119;p16"/>
          <p:cNvSpPr/>
          <p:nvPr/>
        </p:nvSpPr>
        <p:spPr>
          <a:xfrm>
            <a:off x="6839425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Robotics Control</a:t>
            </a:r>
            <a:endParaRPr sz="1100"/>
          </a:p>
        </p:txBody>
      </p:sp>
      <p:sp>
        <p:nvSpPr>
          <p:cNvPr id="120" name="Google Shape;120;p16"/>
          <p:cNvSpPr/>
          <p:nvPr/>
        </p:nvSpPr>
        <p:spPr>
          <a:xfrm>
            <a:off x="298667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WEB-System Configuration</a:t>
            </a:r>
            <a:endParaRPr sz="1100"/>
          </a:p>
        </p:txBody>
      </p:sp>
      <p:sp>
        <p:nvSpPr>
          <p:cNvPr id="121" name="Google Shape;121;p16"/>
          <p:cNvSpPr/>
          <p:nvPr/>
        </p:nvSpPr>
        <p:spPr>
          <a:xfrm>
            <a:off x="435380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Games Solving</a:t>
            </a:r>
            <a:endParaRPr sz="1100"/>
          </a:p>
        </p:txBody>
      </p:sp>
      <p:sp>
        <p:nvSpPr>
          <p:cNvPr id="122" name="Google Shape;122;p16"/>
          <p:cNvSpPr/>
          <p:nvPr/>
        </p:nvSpPr>
        <p:spPr>
          <a:xfrm>
            <a:off x="572092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Bidding and Advertising</a:t>
            </a:r>
            <a:endParaRPr sz="1100"/>
          </a:p>
        </p:txBody>
      </p:sp>
      <p:sp>
        <p:nvSpPr>
          <p:cNvPr id="123" name="Google Shape;123;p16"/>
          <p:cNvSpPr/>
          <p:nvPr/>
        </p:nvSpPr>
        <p:spPr>
          <a:xfrm>
            <a:off x="708805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Chemistry</a:t>
            </a:r>
            <a:endParaRPr sz="1100"/>
          </a:p>
        </p:txBody>
      </p:sp>
      <p:sp>
        <p:nvSpPr>
          <p:cNvPr id="124" name="Google Shape;124;p16"/>
          <p:cNvSpPr/>
          <p:nvPr/>
        </p:nvSpPr>
        <p:spPr>
          <a:xfrm>
            <a:off x="275677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Multiclass </a:t>
            </a:r>
            <a:r>
              <a:rPr lang="en" sz="1100"/>
              <a:t>Classification</a:t>
            </a:r>
            <a:endParaRPr sz="1100"/>
          </a:p>
        </p:txBody>
      </p:sp>
      <p:sp>
        <p:nvSpPr>
          <p:cNvPr id="125" name="Google Shape;125;p16"/>
          <p:cNvSpPr/>
          <p:nvPr/>
        </p:nvSpPr>
        <p:spPr>
          <a:xfrm>
            <a:off x="411765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26" name="Google Shape;126;p16"/>
          <p:cNvSpPr/>
          <p:nvPr/>
        </p:nvSpPr>
        <p:spPr>
          <a:xfrm>
            <a:off x="547852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Dimensionality Reduction</a:t>
            </a:r>
            <a:endParaRPr sz="1100"/>
          </a:p>
        </p:txBody>
      </p:sp>
      <p:sp>
        <p:nvSpPr>
          <p:cNvPr id="127" name="Google Shape;127;p16"/>
          <p:cNvSpPr/>
          <p:nvPr/>
        </p:nvSpPr>
        <p:spPr>
          <a:xfrm>
            <a:off x="683940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Multilabel Classification</a:t>
            </a:r>
            <a:endParaRPr sz="1100"/>
          </a:p>
        </p:txBody>
      </p:sp>
      <p:sp>
        <p:nvSpPr>
          <p:cNvPr id="128" name="Google Shape;128;p16"/>
          <p:cNvSpPr/>
          <p:nvPr/>
        </p:nvSpPr>
        <p:spPr>
          <a:xfrm>
            <a:off x="298667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Clustering</a:t>
            </a:r>
            <a:endParaRPr sz="1100"/>
          </a:p>
        </p:txBody>
      </p:sp>
      <p:sp>
        <p:nvSpPr>
          <p:cNvPr id="129" name="Google Shape;129;p16"/>
          <p:cNvSpPr/>
          <p:nvPr/>
        </p:nvSpPr>
        <p:spPr>
          <a:xfrm>
            <a:off x="435380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Unsupervised pretraining</a:t>
            </a:r>
            <a:endParaRPr sz="1100"/>
          </a:p>
        </p:txBody>
      </p:sp>
      <p:sp>
        <p:nvSpPr>
          <p:cNvPr id="130" name="Google Shape;130;p16"/>
          <p:cNvSpPr/>
          <p:nvPr/>
        </p:nvSpPr>
        <p:spPr>
          <a:xfrm>
            <a:off x="572092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Anomaly Detection</a:t>
            </a:r>
            <a:endParaRPr sz="1100"/>
          </a:p>
        </p:txBody>
      </p:sp>
      <p:sp>
        <p:nvSpPr>
          <p:cNvPr id="131" name="Google Shape;131;p16"/>
          <p:cNvSpPr/>
          <p:nvPr/>
        </p:nvSpPr>
        <p:spPr>
          <a:xfrm>
            <a:off x="708805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Time Series Analysis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954262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2"/>
          <p:cNvSpPr/>
          <p:nvPr/>
        </p:nvSpPr>
        <p:spPr>
          <a:xfrm>
            <a:off x="3051975" y="2908074"/>
            <a:ext cx="1685700" cy="75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2"/>
          <p:cNvSpPr/>
          <p:nvPr/>
        </p:nvSpPr>
        <p:spPr>
          <a:xfrm>
            <a:off x="2349367" y="1053100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f(W,x)</a:t>
            </a:r>
            <a:endParaRPr sz="1800"/>
          </a:p>
        </p:txBody>
      </p:sp>
      <p:sp>
        <p:nvSpPr>
          <p:cNvPr id="615" name="Google Shape;615;p52"/>
          <p:cNvSpPr/>
          <p:nvPr/>
        </p:nvSpPr>
        <p:spPr>
          <a:xfrm>
            <a:off x="3961304" y="1342678"/>
            <a:ext cx="1094100" cy="36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</a:t>
            </a:r>
            <a:endParaRPr/>
          </a:p>
        </p:txBody>
      </p:sp>
      <p:cxnSp>
        <p:nvCxnSpPr>
          <p:cNvPr id="616" name="Google Shape;616;p52"/>
          <p:cNvCxnSpPr/>
          <p:nvPr/>
        </p:nvCxnSpPr>
        <p:spPr>
          <a:xfrm>
            <a:off x="1678610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52"/>
          <p:cNvCxnSpPr/>
          <p:nvPr/>
        </p:nvCxnSpPr>
        <p:spPr>
          <a:xfrm>
            <a:off x="3290547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2"/>
          <p:cNvCxnSpPr>
            <a:stCxn id="615" idx="3"/>
            <a:endCxn id="619" idx="0"/>
          </p:cNvCxnSpPr>
          <p:nvPr/>
        </p:nvCxnSpPr>
        <p:spPr>
          <a:xfrm>
            <a:off x="5055404" y="1523728"/>
            <a:ext cx="1226100" cy="4704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52"/>
          <p:cNvSpPr txBox="1"/>
          <p:nvPr/>
        </p:nvSpPr>
        <p:spPr>
          <a:xfrm>
            <a:off x="5342325" y="3046375"/>
            <a:ext cx="1167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ΔW, Δa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621" name="Google Shape;621;p52"/>
          <p:cNvCxnSpPr>
            <a:stCxn id="622" idx="2"/>
            <a:endCxn id="620" idx="3"/>
          </p:cNvCxnSpPr>
          <p:nvPr/>
        </p:nvCxnSpPr>
        <p:spPr>
          <a:xfrm rot="5400000">
            <a:off x="6714129" y="2211703"/>
            <a:ext cx="871200" cy="12807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3" name="Google Shape;623;p52"/>
          <p:cNvGrpSpPr/>
          <p:nvPr/>
        </p:nvGrpSpPr>
        <p:grpSpPr>
          <a:xfrm>
            <a:off x="4118050" y="1994200"/>
            <a:ext cx="4326900" cy="482400"/>
            <a:chOff x="4118050" y="1828325"/>
            <a:chExt cx="4326900" cy="482400"/>
          </a:xfrm>
        </p:grpSpPr>
        <p:sp>
          <p:nvSpPr>
            <p:cNvPr id="619" name="Google Shape;619;p52"/>
            <p:cNvSpPr txBox="1"/>
            <p:nvPr/>
          </p:nvSpPr>
          <p:spPr>
            <a:xfrm>
              <a:off x="4118050" y="1828325"/>
              <a:ext cx="43269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Loss(W,x) = (predict - </a:t>
              </a:r>
              <a:r>
                <a:rPr lang="en" sz="1800">
                  <a:solidFill>
                    <a:srgbClr val="38761D"/>
                  </a:solidFill>
                </a:rPr>
                <a:t>1.0</a:t>
              </a:r>
              <a:r>
                <a:rPr lang="en" sz="1800"/>
                <a:t>)</a:t>
              </a:r>
              <a:r>
                <a:rPr baseline="30000" lang="en" sz="1800"/>
                <a:t>2</a:t>
              </a:r>
              <a:r>
                <a:rPr lang="en" sz="1800"/>
                <a:t> = </a:t>
              </a:r>
              <a:r>
                <a:rPr lang="en" sz="1800">
                  <a:solidFill>
                    <a:srgbClr val="0000FF"/>
                  </a:solidFill>
                </a:rPr>
                <a:t>loss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7243029" y="1888478"/>
              <a:ext cx="1094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52"/>
          <p:cNvSpPr txBox="1"/>
          <p:nvPr/>
        </p:nvSpPr>
        <p:spPr>
          <a:xfrm>
            <a:off x="3051975" y="29200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 = W + </a:t>
            </a:r>
            <a:r>
              <a:rPr b="1" lang="en">
                <a:solidFill>
                  <a:srgbClr val="0000FF"/>
                </a:solidFill>
              </a:rPr>
              <a:t>ΔW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= a +</a:t>
            </a:r>
            <a:r>
              <a:rPr b="1" lang="en">
                <a:solidFill>
                  <a:srgbClr val="0000FF"/>
                </a:solidFill>
              </a:rPr>
              <a:t> </a:t>
            </a:r>
            <a:r>
              <a:rPr b="1" lang="en">
                <a:solidFill>
                  <a:srgbClr val="0000FF"/>
                </a:solidFill>
              </a:rPr>
              <a:t>Δa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625" name="Google Shape;625;p52"/>
          <p:cNvCxnSpPr>
            <a:stCxn id="620" idx="1"/>
            <a:endCxn id="613" idx="6"/>
          </p:cNvCxnSpPr>
          <p:nvPr/>
        </p:nvCxnSpPr>
        <p:spPr>
          <a:xfrm rot="10800000">
            <a:off x="4737825" y="3287575"/>
            <a:ext cx="604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52"/>
          <p:cNvCxnSpPr>
            <a:stCxn id="613" idx="2"/>
            <a:endCxn id="627" idx="1"/>
          </p:cNvCxnSpPr>
          <p:nvPr/>
        </p:nvCxnSpPr>
        <p:spPr>
          <a:xfrm rot="10800000">
            <a:off x="2351175" y="1813074"/>
            <a:ext cx="700800" cy="1474500"/>
          </a:xfrm>
          <a:prstGeom prst="bentConnector3">
            <a:avLst>
              <a:gd fmla="val 161658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52"/>
          <p:cNvSpPr/>
          <p:nvPr/>
        </p:nvSpPr>
        <p:spPr>
          <a:xfrm>
            <a:off x="2351254" y="1632103"/>
            <a:ext cx="109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75" y="1008987"/>
            <a:ext cx="2618200" cy="261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53"/>
          <p:cNvGrpSpPr/>
          <p:nvPr/>
        </p:nvGrpSpPr>
        <p:grpSpPr>
          <a:xfrm>
            <a:off x="5860514" y="1089112"/>
            <a:ext cx="1815519" cy="2457962"/>
            <a:chOff x="5809125" y="1391775"/>
            <a:chExt cx="1838500" cy="2489075"/>
          </a:xfrm>
        </p:grpSpPr>
        <p:pic>
          <p:nvPicPr>
            <p:cNvPr id="634" name="Google Shape;63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71250" y="1442037"/>
              <a:ext cx="1776375" cy="225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53"/>
            <p:cNvSpPr/>
            <p:nvPr/>
          </p:nvSpPr>
          <p:spPr>
            <a:xfrm>
              <a:off x="5809125" y="1391775"/>
              <a:ext cx="1776300" cy="37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512 x 512 x 3</a:t>
              </a:r>
              <a:endParaRPr/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6765475" y="2200050"/>
              <a:ext cx="435300" cy="37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512</a:t>
              </a:r>
              <a:endParaRPr sz="1100"/>
            </a:p>
          </p:txBody>
        </p:sp>
        <p:sp>
          <p:nvSpPr>
            <p:cNvPr id="637" name="Google Shape;637;p53"/>
            <p:cNvSpPr/>
            <p:nvPr/>
          </p:nvSpPr>
          <p:spPr>
            <a:xfrm rot="-2854176">
              <a:off x="6479613" y="3229599"/>
              <a:ext cx="435308" cy="37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6413325" y="3190950"/>
              <a:ext cx="435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512</a:t>
              </a:r>
              <a:endParaRPr sz="1100"/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5978025" y="3509150"/>
              <a:ext cx="435300" cy="37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</a:t>
              </a:r>
              <a:endParaRPr sz="1100"/>
            </a:p>
          </p:txBody>
        </p:sp>
      </p:grpSp>
      <p:sp>
        <p:nvSpPr>
          <p:cNvPr id="640" name="Google Shape;640;p53"/>
          <p:cNvSpPr/>
          <p:nvPr/>
        </p:nvSpPr>
        <p:spPr>
          <a:xfrm>
            <a:off x="4451650" y="2063088"/>
            <a:ext cx="48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=</a:t>
            </a:r>
            <a:endParaRPr sz="3600"/>
          </a:p>
        </p:txBody>
      </p:sp>
      <p:sp>
        <p:nvSpPr>
          <p:cNvPr id="641" name="Google Shape;641;p53"/>
          <p:cNvSpPr txBox="1"/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25" y="1203374"/>
            <a:ext cx="1961826" cy="19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 txBox="1"/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нейронные сети</a:t>
            </a:r>
            <a:endParaRPr/>
          </a:p>
        </p:txBody>
      </p:sp>
      <p:pic>
        <p:nvPicPr>
          <p:cNvPr id="648" name="Google Shape;6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076" y="292549"/>
            <a:ext cx="1685200" cy="168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000" y="1203365"/>
            <a:ext cx="1685200" cy="168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75" y="2197538"/>
            <a:ext cx="1685200" cy="168798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4"/>
          <p:cNvSpPr/>
          <p:nvPr/>
        </p:nvSpPr>
        <p:spPr>
          <a:xfrm>
            <a:off x="2783250" y="1929275"/>
            <a:ext cx="484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=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5"/>
          <p:cNvSpPr/>
          <p:nvPr/>
        </p:nvSpPr>
        <p:spPr>
          <a:xfrm>
            <a:off x="4960342" y="939950"/>
            <a:ext cx="1094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658" name="Google Shape;658;p55"/>
          <p:cNvCxnSpPr>
            <a:stCxn id="657" idx="3"/>
            <a:endCxn id="659" idx="1"/>
          </p:cNvCxnSpPr>
          <p:nvPr/>
        </p:nvCxnSpPr>
        <p:spPr>
          <a:xfrm>
            <a:off x="6054742" y="1487150"/>
            <a:ext cx="36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55"/>
          <p:cNvSpPr/>
          <p:nvPr/>
        </p:nvSpPr>
        <p:spPr>
          <a:xfrm>
            <a:off x="6415471" y="1296255"/>
            <a:ext cx="10944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(...)</a:t>
            </a:r>
            <a:endParaRPr/>
          </a:p>
        </p:txBody>
      </p:sp>
      <p:sp>
        <p:nvSpPr>
          <p:cNvPr id="660" name="Google Shape;660;p55"/>
          <p:cNvSpPr/>
          <p:nvPr/>
        </p:nvSpPr>
        <p:spPr>
          <a:xfrm>
            <a:off x="3536255" y="990942"/>
            <a:ext cx="992400" cy="99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60847" y="1008636"/>
            <a:ext cx="943200" cy="957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7870599" y="939858"/>
            <a:ext cx="1079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663" name="Google Shape;663;p55"/>
          <p:cNvCxnSpPr>
            <a:stCxn id="659" idx="3"/>
            <a:endCxn id="662" idx="1"/>
          </p:cNvCxnSpPr>
          <p:nvPr/>
        </p:nvCxnSpPr>
        <p:spPr>
          <a:xfrm>
            <a:off x="7509871" y="1487055"/>
            <a:ext cx="36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55"/>
          <p:cNvCxnSpPr>
            <a:stCxn id="662" idx="2"/>
            <a:endCxn id="665" idx="0"/>
          </p:cNvCxnSpPr>
          <p:nvPr/>
        </p:nvCxnSpPr>
        <p:spPr>
          <a:xfrm>
            <a:off x="8410299" y="2034258"/>
            <a:ext cx="6000" cy="9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55"/>
          <p:cNvSpPr/>
          <p:nvPr/>
        </p:nvSpPr>
        <p:spPr>
          <a:xfrm>
            <a:off x="7882995" y="2946431"/>
            <a:ext cx="10668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-5</a:t>
            </a:r>
            <a:endParaRPr/>
          </a:p>
        </p:txBody>
      </p:sp>
      <p:pic>
        <p:nvPicPr>
          <p:cNvPr id="666" name="Google Shape;6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75" y="1083262"/>
            <a:ext cx="807648" cy="807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55"/>
          <p:cNvCxnSpPr>
            <a:stCxn id="665" idx="1"/>
            <a:endCxn id="668" idx="3"/>
          </p:cNvCxnSpPr>
          <p:nvPr/>
        </p:nvCxnSpPr>
        <p:spPr>
          <a:xfrm rot="10800000">
            <a:off x="7509795" y="3137231"/>
            <a:ext cx="373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9" name="Google Shape;6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274" y="2511989"/>
            <a:ext cx="2031342" cy="13521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55"/>
          <p:cNvCxnSpPr/>
          <p:nvPr/>
        </p:nvCxnSpPr>
        <p:spPr>
          <a:xfrm rot="10800000">
            <a:off x="5320904" y="3137269"/>
            <a:ext cx="373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55"/>
          <p:cNvSpPr/>
          <p:nvPr/>
        </p:nvSpPr>
        <p:spPr>
          <a:xfrm>
            <a:off x="4146197" y="2946431"/>
            <a:ext cx="11667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0.006692...</a:t>
            </a:r>
            <a:endParaRPr>
              <a:solidFill>
                <a:srgbClr val="D71010"/>
              </a:solidFill>
            </a:endParaRPr>
          </a:p>
        </p:txBody>
      </p:sp>
      <p:cxnSp>
        <p:nvCxnSpPr>
          <p:cNvPr id="672" name="Google Shape;672;p55"/>
          <p:cNvCxnSpPr>
            <a:stCxn id="661" idx="3"/>
            <a:endCxn id="673" idx="1"/>
          </p:cNvCxnSpPr>
          <p:nvPr/>
        </p:nvCxnSpPr>
        <p:spPr>
          <a:xfrm>
            <a:off x="4504047" y="1487136"/>
            <a:ext cx="456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56"/>
          <p:cNvSpPr/>
          <p:nvPr/>
        </p:nvSpPr>
        <p:spPr>
          <a:xfrm>
            <a:off x="4960342" y="939950"/>
            <a:ext cx="1094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680" name="Google Shape;680;p56"/>
          <p:cNvCxnSpPr>
            <a:stCxn id="681" idx="3"/>
            <a:endCxn id="682" idx="1"/>
          </p:cNvCxnSpPr>
          <p:nvPr/>
        </p:nvCxnSpPr>
        <p:spPr>
          <a:xfrm>
            <a:off x="3016175" y="1487150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56"/>
          <p:cNvCxnSpPr>
            <a:stCxn id="679" idx="3"/>
            <a:endCxn id="684" idx="1"/>
          </p:cNvCxnSpPr>
          <p:nvPr/>
        </p:nvCxnSpPr>
        <p:spPr>
          <a:xfrm>
            <a:off x="6054742" y="1487150"/>
            <a:ext cx="36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56"/>
          <p:cNvSpPr/>
          <p:nvPr/>
        </p:nvSpPr>
        <p:spPr>
          <a:xfrm>
            <a:off x="6415471" y="1296255"/>
            <a:ext cx="10944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(...)</a:t>
            </a:r>
            <a:endParaRPr/>
          </a:p>
        </p:txBody>
      </p:sp>
      <p:sp>
        <p:nvSpPr>
          <p:cNvPr id="685" name="Google Shape;685;p56"/>
          <p:cNvSpPr/>
          <p:nvPr/>
        </p:nvSpPr>
        <p:spPr>
          <a:xfrm>
            <a:off x="194005" y="990942"/>
            <a:ext cx="992400" cy="99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6"/>
          <p:cNvSpPr/>
          <p:nvPr/>
        </p:nvSpPr>
        <p:spPr>
          <a:xfrm>
            <a:off x="218597" y="1008636"/>
            <a:ext cx="943200" cy="957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6"/>
          <p:cNvSpPr/>
          <p:nvPr/>
        </p:nvSpPr>
        <p:spPr>
          <a:xfrm>
            <a:off x="7870599" y="939858"/>
            <a:ext cx="1079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688" name="Google Shape;688;p56"/>
          <p:cNvCxnSpPr>
            <a:stCxn id="684" idx="3"/>
            <a:endCxn id="687" idx="1"/>
          </p:cNvCxnSpPr>
          <p:nvPr/>
        </p:nvCxnSpPr>
        <p:spPr>
          <a:xfrm>
            <a:off x="7509871" y="1487055"/>
            <a:ext cx="36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56"/>
          <p:cNvCxnSpPr>
            <a:stCxn id="687" idx="2"/>
            <a:endCxn id="690" idx="0"/>
          </p:cNvCxnSpPr>
          <p:nvPr/>
        </p:nvCxnSpPr>
        <p:spPr>
          <a:xfrm>
            <a:off x="8410299" y="2034258"/>
            <a:ext cx="6000" cy="9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56"/>
          <p:cNvSpPr/>
          <p:nvPr/>
        </p:nvSpPr>
        <p:spPr>
          <a:xfrm>
            <a:off x="7882995" y="2946431"/>
            <a:ext cx="10668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-5</a:t>
            </a:r>
            <a:endParaRPr/>
          </a:p>
        </p:txBody>
      </p:sp>
      <p:cxnSp>
        <p:nvCxnSpPr>
          <p:cNvPr id="691" name="Google Shape;691;p56"/>
          <p:cNvCxnSpPr>
            <a:stCxn id="690" idx="1"/>
            <a:endCxn id="692" idx="3"/>
          </p:cNvCxnSpPr>
          <p:nvPr/>
        </p:nvCxnSpPr>
        <p:spPr>
          <a:xfrm rot="10800000">
            <a:off x="7509795" y="3137231"/>
            <a:ext cx="373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3" name="Google Shape;6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274" y="2511989"/>
            <a:ext cx="2031342" cy="13521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56"/>
          <p:cNvCxnSpPr/>
          <p:nvPr/>
        </p:nvCxnSpPr>
        <p:spPr>
          <a:xfrm rot="10800000">
            <a:off x="5320904" y="3137269"/>
            <a:ext cx="373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56"/>
          <p:cNvSpPr/>
          <p:nvPr/>
        </p:nvSpPr>
        <p:spPr>
          <a:xfrm>
            <a:off x="4146197" y="2946431"/>
            <a:ext cx="1166700" cy="3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0.006692...</a:t>
            </a:r>
            <a:endParaRPr>
              <a:solidFill>
                <a:srgbClr val="D71010"/>
              </a:solidFill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1618175" y="939950"/>
            <a:ext cx="1398000" cy="1094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Convolution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696" name="Google Shape;696;p56"/>
          <p:cNvCxnSpPr>
            <a:stCxn id="686" idx="3"/>
            <a:endCxn id="681" idx="1"/>
          </p:cNvCxnSpPr>
          <p:nvPr/>
        </p:nvCxnSpPr>
        <p:spPr>
          <a:xfrm>
            <a:off x="1161797" y="1487136"/>
            <a:ext cx="456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56"/>
          <p:cNvCxnSpPr>
            <a:endCxn id="679" idx="1"/>
          </p:cNvCxnSpPr>
          <p:nvPr/>
        </p:nvCxnSpPr>
        <p:spPr>
          <a:xfrm>
            <a:off x="4517242" y="1487150"/>
            <a:ext cx="443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98" name="Google Shape;698;p56"/>
          <p:cNvGrpSpPr/>
          <p:nvPr/>
        </p:nvGrpSpPr>
        <p:grpSpPr>
          <a:xfrm>
            <a:off x="3440950" y="925912"/>
            <a:ext cx="1094613" cy="1122325"/>
            <a:chOff x="3510863" y="65299"/>
            <a:chExt cx="1094613" cy="1122325"/>
          </a:xfrm>
        </p:grpSpPr>
        <p:sp>
          <p:nvSpPr>
            <p:cNvPr id="699" name="Google Shape;699;p56"/>
            <p:cNvSpPr/>
            <p:nvPr/>
          </p:nvSpPr>
          <p:spPr>
            <a:xfrm>
              <a:off x="4087975" y="65299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4011775" y="141499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3935563" y="217699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3859375" y="29817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3783163" y="37437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3706963" y="45057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3647675" y="51802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3571488" y="59422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3510863" y="670424"/>
              <a:ext cx="517500" cy="51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75" y="1083225"/>
            <a:ext cx="807648" cy="80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57"/>
          <p:cNvPicPr preferRelativeResize="0"/>
          <p:nvPr/>
        </p:nvPicPr>
        <p:blipFill rotWithShape="1">
          <a:blip r:embed="rId3">
            <a:alphaModFix/>
          </a:blip>
          <a:srcRect b="0" l="0" r="556" t="0"/>
          <a:stretch/>
        </p:blipFill>
        <p:spPr>
          <a:xfrm>
            <a:off x="1126925" y="276625"/>
            <a:ext cx="6851977" cy="38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58"/>
          <p:cNvPicPr preferRelativeResize="0"/>
          <p:nvPr/>
        </p:nvPicPr>
        <p:blipFill rotWithShape="1">
          <a:blip r:embed="rId3">
            <a:alphaModFix/>
          </a:blip>
          <a:srcRect b="0" l="701" r="562" t="0"/>
          <a:stretch/>
        </p:blipFill>
        <p:spPr>
          <a:xfrm>
            <a:off x="1175650" y="276625"/>
            <a:ext cx="6803251" cy="38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5" y="305238"/>
            <a:ext cx="6803251" cy="382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60"/>
          <p:cNvPicPr preferRelativeResize="0"/>
          <p:nvPr/>
        </p:nvPicPr>
        <p:blipFill rotWithShape="1">
          <a:blip r:embed="rId3">
            <a:alphaModFix/>
          </a:blip>
          <a:srcRect b="0" l="0" r="0" t="1058"/>
          <a:stretch/>
        </p:blipFill>
        <p:spPr>
          <a:xfrm>
            <a:off x="1170375" y="345775"/>
            <a:ext cx="6769800" cy="3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61"/>
          <p:cNvPicPr preferRelativeResize="0"/>
          <p:nvPr/>
        </p:nvPicPr>
        <p:blipFill rotWithShape="1">
          <a:blip r:embed="rId3">
            <a:alphaModFix/>
          </a:blip>
          <a:srcRect b="0" l="0" r="0" t="1506"/>
          <a:stretch/>
        </p:blipFill>
        <p:spPr>
          <a:xfrm>
            <a:off x="1170375" y="363075"/>
            <a:ext cx="6769800" cy="37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242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Данные</a:t>
            </a:r>
            <a:endParaRPr sz="2400"/>
          </a:p>
        </p:txBody>
      </p:sp>
      <p:sp>
        <p:nvSpPr>
          <p:cNvPr id="139" name="Google Shape;139;p17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</a:t>
            </a:r>
            <a:endParaRPr sz="2400"/>
          </a:p>
        </p:txBody>
      </p:sp>
      <p:cxnSp>
        <p:nvCxnSpPr>
          <p:cNvPr id="140" name="Google Shape;140;p17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2"/>
          <p:cNvSpPr txBox="1"/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нейронные сети</a:t>
            </a:r>
            <a:endParaRPr/>
          </a:p>
        </p:txBody>
      </p:sp>
      <p:sp>
        <p:nvSpPr>
          <p:cNvPr id="744" name="Google Shape;744;p6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050" y="1114425"/>
            <a:ext cx="30217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8" y="1114425"/>
            <a:ext cx="3832124" cy="27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нейронные сети</a:t>
            </a:r>
            <a:endParaRPr/>
          </a:p>
        </p:txBody>
      </p:sp>
      <p:sp>
        <p:nvSpPr>
          <p:cNvPr id="752" name="Google Shape;752;p6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0" y="405575"/>
            <a:ext cx="30217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72625"/>
            <a:ext cx="8839201" cy="897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нейронные сети</a:t>
            </a:r>
            <a:endParaRPr/>
          </a:p>
        </p:txBody>
      </p:sp>
      <p:sp>
        <p:nvSpPr>
          <p:cNvPr id="760" name="Google Shape;760;p6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1" name="Google Shape;761;p64"/>
          <p:cNvGrpSpPr/>
          <p:nvPr/>
        </p:nvGrpSpPr>
        <p:grpSpPr>
          <a:xfrm>
            <a:off x="152400" y="1087838"/>
            <a:ext cx="8839196" cy="3212725"/>
            <a:chOff x="152400" y="910800"/>
            <a:chExt cx="8839196" cy="3212725"/>
          </a:xfrm>
        </p:grpSpPr>
        <p:pic>
          <p:nvPicPr>
            <p:cNvPr id="762" name="Google Shape;762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0800"/>
              <a:ext cx="8839196" cy="3163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64"/>
            <p:cNvSpPr/>
            <p:nvPr/>
          </p:nvSpPr>
          <p:spPr>
            <a:xfrm>
              <a:off x="847175" y="3224425"/>
              <a:ext cx="7944300" cy="89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Кот</a:t>
            </a:r>
            <a:endParaRPr sz="2400"/>
          </a:p>
        </p:txBody>
      </p:sp>
      <p:cxnSp>
        <p:nvCxnSpPr>
          <p:cNvPr id="149" name="Google Shape;149;p18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199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9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5437"/>
            <a:ext cx="2955924" cy="229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9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75" y="1429560"/>
            <a:ext cx="2955924" cy="228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5" y="1445713"/>
            <a:ext cx="2679799" cy="217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50" y="1445725"/>
            <a:ext cx="2679799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/>
          <p:nvPr/>
        </p:nvSpPr>
        <p:spPr>
          <a:xfrm>
            <a:off x="772700" y="2001250"/>
            <a:ext cx="2494800" cy="106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“Мне не понравился этот фильм”</a:t>
            </a:r>
            <a:endParaRPr sz="2000"/>
          </a:p>
        </p:txBody>
      </p:sp>
      <p:sp>
        <p:nvSpPr>
          <p:cNvPr id="181" name="Google Shape;181;p21"/>
          <p:cNvSpPr/>
          <p:nvPr/>
        </p:nvSpPr>
        <p:spPr>
          <a:xfrm>
            <a:off x="5876500" y="2092600"/>
            <a:ext cx="2494800" cy="88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Негативный отзыв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